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6" r:id="rId4"/>
    <p:sldId id="261" r:id="rId5"/>
    <p:sldId id="259" r:id="rId6"/>
    <p:sldId id="272" r:id="rId7"/>
    <p:sldId id="260" r:id="rId8"/>
    <p:sldId id="263" r:id="rId9"/>
    <p:sldId id="262" r:id="rId10"/>
    <p:sldId id="264" r:id="rId11"/>
    <p:sldId id="265" r:id="rId12"/>
    <p:sldId id="282" r:id="rId13"/>
    <p:sldId id="278" r:id="rId14"/>
    <p:sldId id="267" r:id="rId15"/>
    <p:sldId id="268" r:id="rId16"/>
    <p:sldId id="279" r:id="rId17"/>
    <p:sldId id="280" r:id="rId18"/>
    <p:sldId id="269" r:id="rId19"/>
    <p:sldId id="271" r:id="rId20"/>
    <p:sldId id="273" r:id="rId21"/>
    <p:sldId id="274" r:id="rId22"/>
    <p:sldId id="281" r:id="rId23"/>
    <p:sldId id="275" r:id="rId24"/>
    <p:sldId id="277" r:id="rId25"/>
    <p:sldId id="27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133-97A4-8841-B927-BBC0977B0518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7B03-11F8-984E-A1B9-ECC6E019B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8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133-97A4-8841-B927-BBC0977B0518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7B03-11F8-984E-A1B9-ECC6E019B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2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133-97A4-8841-B927-BBC0977B0518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7B03-11F8-984E-A1B9-ECC6E019B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29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133-97A4-8841-B927-BBC0977B0518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7B03-11F8-984E-A1B9-ECC6E019B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3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133-97A4-8841-B927-BBC0977B0518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7B03-11F8-984E-A1B9-ECC6E019B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2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133-97A4-8841-B927-BBC0977B0518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7B03-11F8-984E-A1B9-ECC6E019B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83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133-97A4-8841-B927-BBC0977B0518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7B03-11F8-984E-A1B9-ECC6E019B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34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133-97A4-8841-B927-BBC0977B0518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7B03-11F8-984E-A1B9-ECC6E019B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0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133-97A4-8841-B927-BBC0977B0518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7B03-11F8-984E-A1B9-ECC6E019B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7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133-97A4-8841-B927-BBC0977B0518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7B03-11F8-984E-A1B9-ECC6E019B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7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133-97A4-8841-B927-BBC0977B0518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37B03-11F8-984E-A1B9-ECC6E019B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2133-97A4-8841-B927-BBC0977B0518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37B03-11F8-984E-A1B9-ECC6E019B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97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f_power_point_slide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842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58032" y="1716066"/>
            <a:ext cx="742793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Universal</a:t>
            </a:r>
            <a:endParaRPr lang="en-US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Applicable to all one design classes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Theoretical</a:t>
            </a:r>
            <a:endParaRPr lang="en-US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Explains theory behind sail shape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Theory of tuning to those shapes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Yet practical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Rules of thumb that you can use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One Design Tuning</a:t>
            </a:r>
          </a:p>
          <a:p>
            <a:r>
              <a:rPr lang="en-US" dirty="0" smtClean="0"/>
              <a:t>Mike Ingham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98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 Bend Control –For/ 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Backstay</a:t>
            </a:r>
          </a:p>
          <a:p>
            <a:pPr marL="0" indent="0">
              <a:buNone/>
            </a:pPr>
            <a:r>
              <a:rPr lang="en-US" dirty="0" smtClean="0"/>
              <a:t>Mainsheet</a:t>
            </a:r>
          </a:p>
          <a:p>
            <a:pPr marL="0" indent="0">
              <a:buNone/>
            </a:pPr>
            <a:r>
              <a:rPr lang="en-US" dirty="0" err="1" smtClean="0"/>
              <a:t>Vang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Cunningham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Tighten any of these helps bend the mast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=Depower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77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 Bend Tuning -Sag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Uppers leeward firm</a:t>
            </a:r>
          </a:p>
          <a:p>
            <a:pPr lvl="1"/>
            <a:r>
              <a:rPr lang="en-US" dirty="0" smtClean="0"/>
              <a:t>Keeps mast centered</a:t>
            </a:r>
          </a:p>
          <a:p>
            <a:r>
              <a:rPr lang="en-US" dirty="0" smtClean="0"/>
              <a:t>Lower controls sag</a:t>
            </a:r>
          </a:p>
          <a:p>
            <a:pPr lvl="1"/>
            <a:r>
              <a:rPr lang="en-US" dirty="0" smtClean="0"/>
              <a:t>Ease for more sag=power up</a:t>
            </a:r>
          </a:p>
          <a:p>
            <a:pPr lvl="1"/>
            <a:r>
              <a:rPr lang="en-US" dirty="0" smtClean="0"/>
              <a:t>Because “scoop” effect</a:t>
            </a:r>
          </a:p>
          <a:p>
            <a:pPr lvl="1"/>
            <a:r>
              <a:rPr lang="en-US" dirty="0" smtClean="0"/>
              <a:t>And pushes luff curve into sail</a:t>
            </a:r>
          </a:p>
          <a:p>
            <a:pPr lvl="2"/>
            <a:r>
              <a:rPr lang="en-US" dirty="0" smtClean="0"/>
              <a:t>Like straighten for aft</a:t>
            </a:r>
          </a:p>
          <a:p>
            <a:r>
              <a:rPr lang="en-US" dirty="0" smtClean="0"/>
              <a:t>Lowers control top</a:t>
            </a:r>
          </a:p>
          <a:p>
            <a:pPr lvl="1"/>
            <a:r>
              <a:rPr lang="en-US" dirty="0" smtClean="0"/>
              <a:t>Lever of mast below </a:t>
            </a:r>
          </a:p>
          <a:p>
            <a:pPr lvl="1"/>
            <a:r>
              <a:rPr lang="en-US" dirty="0" smtClean="0"/>
              <a:t>The straighter side to side low</a:t>
            </a:r>
          </a:p>
          <a:p>
            <a:pPr lvl="1"/>
            <a:r>
              <a:rPr lang="en-US" dirty="0" smtClean="0"/>
              <a:t>=more tip sag</a:t>
            </a:r>
          </a:p>
          <a:p>
            <a:pPr lvl="1"/>
            <a:r>
              <a:rPr lang="en-US" dirty="0" smtClean="0"/>
              <a:t>=depower by spilling the top</a:t>
            </a:r>
          </a:p>
        </p:txBody>
      </p:sp>
    </p:spTree>
    <p:extLst>
      <p:ext uri="{BB962C8B-B14F-4D97-AF65-F5344CB8AC3E}">
        <p14:creationId xmlns:p14="http://schemas.microsoft.com/office/powerpoint/2010/main" val="1881020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 Bend Tuning -Sag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Spreaders</a:t>
            </a:r>
          </a:p>
          <a:p>
            <a:pPr lvl="1"/>
            <a:r>
              <a:rPr lang="en-US" dirty="0" smtClean="0"/>
              <a:t>Longer helps push center of mast to leeward</a:t>
            </a:r>
          </a:p>
          <a:p>
            <a:pPr lvl="1"/>
            <a:r>
              <a:rPr lang="en-US" dirty="0" smtClean="0"/>
              <a:t>But also helps prevent too much sag</a:t>
            </a:r>
          </a:p>
        </p:txBody>
      </p:sp>
    </p:spTree>
    <p:extLst>
      <p:ext uri="{BB962C8B-B14F-4D97-AF65-F5344CB8AC3E}">
        <p14:creationId xmlns:p14="http://schemas.microsoft.com/office/powerpoint/2010/main" val="1188464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Forestay Sag &amp; </a:t>
            </a:r>
            <a:r>
              <a:rPr lang="en-US" dirty="0"/>
              <a:t>L</a:t>
            </a:r>
            <a:r>
              <a:rPr lang="en-US" dirty="0" smtClean="0"/>
              <a:t>uff Hollow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Typical one design might have 2” of luff hollow</a:t>
            </a:r>
          </a:p>
          <a:p>
            <a:pPr lvl="1"/>
            <a:r>
              <a:rPr lang="en-US" dirty="0" smtClean="0"/>
              <a:t>Might start with forestay sag at 1” (half luff hollow)</a:t>
            </a:r>
          </a:p>
          <a:p>
            <a:pPr lvl="2"/>
            <a:r>
              <a:rPr lang="en-US" dirty="0" smtClean="0"/>
              <a:t>=Good all around shape</a:t>
            </a:r>
          </a:p>
          <a:p>
            <a:pPr lvl="2"/>
            <a:r>
              <a:rPr lang="en-US" dirty="0" smtClean="0"/>
              <a:t>Shape =combo of luff hollow pulled into sail and broad seam</a:t>
            </a:r>
          </a:p>
          <a:p>
            <a:r>
              <a:rPr lang="en-US" dirty="0" smtClean="0"/>
              <a:t>Tighter forestay</a:t>
            </a:r>
          </a:p>
          <a:p>
            <a:pPr lvl="1"/>
            <a:r>
              <a:rPr lang="en-US" dirty="0" smtClean="0"/>
              <a:t>Flattens jib=Depower</a:t>
            </a:r>
          </a:p>
          <a:p>
            <a:pPr lvl="1"/>
            <a:r>
              <a:rPr lang="en-US" dirty="0" smtClean="0"/>
              <a:t>Most depower with straight </a:t>
            </a:r>
            <a:r>
              <a:rPr lang="en-US" dirty="0" err="1" smtClean="0"/>
              <a:t>fores</a:t>
            </a:r>
            <a:endParaRPr lang="en-US" dirty="0" smtClean="0"/>
          </a:p>
          <a:p>
            <a:r>
              <a:rPr lang="en-US" dirty="0" smtClean="0"/>
              <a:t>Can loosen beyond 2”</a:t>
            </a:r>
          </a:p>
          <a:p>
            <a:pPr lvl="1"/>
            <a:r>
              <a:rPr lang="en-US" dirty="0" smtClean="0"/>
              <a:t>Fuller jib =more power</a:t>
            </a:r>
          </a:p>
          <a:p>
            <a:pPr lvl="1"/>
            <a:r>
              <a:rPr lang="en-US" dirty="0" smtClean="0"/>
              <a:t>Too much (2x luff hollow”) and front of jib “knuckles”</a:t>
            </a:r>
          </a:p>
        </p:txBody>
      </p:sp>
    </p:spTree>
    <p:extLst>
      <p:ext uri="{BB962C8B-B14F-4D97-AF65-F5344CB8AC3E}">
        <p14:creationId xmlns:p14="http://schemas.microsoft.com/office/powerpoint/2010/main" val="1614206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Forestay Sag - Tune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Uppers</a:t>
            </a:r>
          </a:p>
          <a:p>
            <a:pPr lvl="1"/>
            <a:r>
              <a:rPr lang="en-US" dirty="0" smtClean="0"/>
              <a:t>Tighten uppers =less sag</a:t>
            </a:r>
          </a:p>
          <a:p>
            <a:r>
              <a:rPr lang="en-US" dirty="0" smtClean="0"/>
              <a:t>Mast step/ deck geometry</a:t>
            </a:r>
          </a:p>
          <a:p>
            <a:pPr lvl="1"/>
            <a:r>
              <a:rPr lang="en-US" dirty="0" smtClean="0"/>
              <a:t>Butt aft or shims behind at deck =more sag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307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Forestay Sag -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Controls</a:t>
            </a:r>
          </a:p>
          <a:p>
            <a:pPr lvl="1"/>
            <a:r>
              <a:rPr lang="en-US" dirty="0" smtClean="0"/>
              <a:t>Backstay</a:t>
            </a:r>
            <a:endParaRPr lang="en-US" dirty="0"/>
          </a:p>
          <a:p>
            <a:pPr lvl="1"/>
            <a:r>
              <a:rPr lang="en-US" dirty="0"/>
              <a:t>Mainsheet</a:t>
            </a:r>
          </a:p>
          <a:p>
            <a:pPr lvl="1"/>
            <a:r>
              <a:rPr lang="en-US" dirty="0" err="1"/>
              <a:t>Vang</a:t>
            </a:r>
            <a:endParaRPr lang="en-US" dirty="0"/>
          </a:p>
          <a:p>
            <a:pPr lvl="1"/>
            <a:r>
              <a:rPr lang="en-US" dirty="0"/>
              <a:t>Cunningham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Tighten These</a:t>
            </a:r>
          </a:p>
          <a:p>
            <a:pPr lvl="1"/>
            <a:r>
              <a:rPr lang="en-US" dirty="0" smtClean="0"/>
              <a:t>Tighter forestay = less sag =depower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374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Coaching is About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Tuning is</a:t>
            </a:r>
          </a:p>
          <a:p>
            <a:pPr lvl="1"/>
            <a:r>
              <a:rPr lang="en-US" dirty="0" smtClean="0"/>
              <a:t>Balance</a:t>
            </a:r>
          </a:p>
          <a:p>
            <a:pPr lvl="1"/>
            <a:r>
              <a:rPr lang="en-US" dirty="0" smtClean="0"/>
              <a:t>Mast bend</a:t>
            </a:r>
          </a:p>
          <a:p>
            <a:pPr lvl="1"/>
            <a:r>
              <a:rPr lang="en-US" dirty="0" smtClean="0"/>
              <a:t>Forestay sag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1386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Tuning Tools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Forestay</a:t>
            </a:r>
          </a:p>
          <a:p>
            <a:r>
              <a:rPr lang="en-US" dirty="0" smtClean="0"/>
              <a:t>Uppers</a:t>
            </a:r>
          </a:p>
          <a:p>
            <a:r>
              <a:rPr lang="en-US" dirty="0" smtClean="0"/>
              <a:t>Lowers</a:t>
            </a:r>
          </a:p>
          <a:p>
            <a:r>
              <a:rPr lang="en-US" dirty="0" smtClean="0"/>
              <a:t>Mast step/ partners interaction</a:t>
            </a:r>
          </a:p>
          <a:p>
            <a:r>
              <a:rPr lang="en-US" dirty="0" smtClean="0"/>
              <a:t>Spreaders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579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Luff Curve/ Hollow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what we do in tuning is</a:t>
            </a:r>
          </a:p>
          <a:p>
            <a:pPr lvl="1"/>
            <a:r>
              <a:rPr lang="en-US" dirty="0" smtClean="0"/>
              <a:t>Controlling the luff curve of main</a:t>
            </a:r>
          </a:p>
          <a:p>
            <a:pPr lvl="1"/>
            <a:r>
              <a:rPr lang="en-US" dirty="0" smtClean="0"/>
              <a:t>Controlling the luff hollow of jib</a:t>
            </a:r>
          </a:p>
          <a:p>
            <a:pPr lvl="1"/>
            <a:endParaRPr lang="en-US" dirty="0"/>
          </a:p>
          <a:p>
            <a:r>
              <a:rPr lang="en-US" dirty="0" smtClean="0"/>
              <a:t>We can’t tune broad seam</a:t>
            </a:r>
          </a:p>
          <a:p>
            <a:pPr lvl="1"/>
            <a:r>
              <a:rPr lang="en-US" dirty="0" smtClean="0"/>
              <a:t>That is built in</a:t>
            </a:r>
          </a:p>
        </p:txBody>
      </p:sp>
    </p:spTree>
    <p:extLst>
      <p:ext uri="{BB962C8B-B14F-4D97-AF65-F5344CB8AC3E}">
        <p14:creationId xmlns:p14="http://schemas.microsoft.com/office/powerpoint/2010/main" val="3457109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Forestay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Rake</a:t>
            </a:r>
          </a:p>
          <a:p>
            <a:endParaRPr lang="en-US" dirty="0" smtClean="0"/>
          </a:p>
          <a:p>
            <a:r>
              <a:rPr lang="en-US" dirty="0" smtClean="0"/>
              <a:t>Rule of thumb</a:t>
            </a:r>
          </a:p>
          <a:p>
            <a:pPr lvl="1"/>
            <a:r>
              <a:rPr lang="en-US" dirty="0" smtClean="0"/>
              <a:t>Just a touch of helm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756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to Side Symmetry –Set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keel</a:t>
            </a:r>
          </a:p>
          <a:p>
            <a:pPr lvl="1"/>
            <a:r>
              <a:rPr lang="en-US" dirty="0" smtClean="0"/>
              <a:t>Measure</a:t>
            </a:r>
          </a:p>
          <a:p>
            <a:pPr lvl="1"/>
            <a:r>
              <a:rPr lang="en-US" dirty="0" smtClean="0"/>
              <a:t>Ladder and string</a:t>
            </a:r>
          </a:p>
          <a:p>
            <a:pPr lvl="1"/>
            <a:r>
              <a:rPr lang="en-US" dirty="0" smtClean="0"/>
              <a:t>Photo</a:t>
            </a:r>
          </a:p>
          <a:p>
            <a:r>
              <a:rPr lang="en-US" dirty="0" smtClean="0"/>
              <a:t>To deck</a:t>
            </a:r>
          </a:p>
          <a:p>
            <a:pPr lvl="1"/>
            <a:r>
              <a:rPr lang="en-US" dirty="0" smtClean="0"/>
              <a:t>Level boat to deck</a:t>
            </a:r>
          </a:p>
          <a:p>
            <a:pPr lvl="1"/>
            <a:r>
              <a:rPr lang="en-US" dirty="0" smtClean="0"/>
              <a:t>Plumb line</a:t>
            </a:r>
          </a:p>
          <a:p>
            <a:r>
              <a:rPr lang="en-US" dirty="0" smtClean="0"/>
              <a:t>Ideally both</a:t>
            </a:r>
          </a:p>
          <a:p>
            <a:pPr lvl="1"/>
            <a:r>
              <a:rPr lang="en-US" dirty="0" smtClean="0"/>
              <a:t>but photo of keel if can’t have it all</a:t>
            </a:r>
          </a:p>
        </p:txBody>
      </p:sp>
    </p:spTree>
    <p:extLst>
      <p:ext uri="{BB962C8B-B14F-4D97-AF65-F5344CB8AC3E}">
        <p14:creationId xmlns:p14="http://schemas.microsoft.com/office/powerpoint/2010/main" val="381659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Center mast side to side</a:t>
            </a:r>
          </a:p>
          <a:p>
            <a:r>
              <a:rPr lang="en-US" dirty="0" smtClean="0"/>
              <a:t>Forestay sag</a:t>
            </a:r>
          </a:p>
          <a:p>
            <a:endParaRPr lang="en-US" dirty="0" smtClean="0"/>
          </a:p>
          <a:p>
            <a:r>
              <a:rPr lang="en-US" dirty="0" smtClean="0"/>
              <a:t>Rule of thumb</a:t>
            </a:r>
          </a:p>
          <a:p>
            <a:pPr lvl="1"/>
            <a:r>
              <a:rPr lang="en-US" dirty="0" smtClean="0"/>
              <a:t>Leeward upper just tight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3058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Bend in middle of mast</a:t>
            </a:r>
          </a:p>
          <a:p>
            <a:pPr lvl="1"/>
            <a:r>
              <a:rPr lang="en-US" dirty="0" smtClean="0"/>
              <a:t>Sag</a:t>
            </a:r>
          </a:p>
          <a:p>
            <a:pPr lvl="1"/>
            <a:r>
              <a:rPr lang="en-US" dirty="0" smtClean="0"/>
              <a:t>For aft</a:t>
            </a:r>
          </a:p>
          <a:p>
            <a:pPr lvl="1"/>
            <a:endParaRPr lang="en-US" dirty="0"/>
          </a:p>
          <a:p>
            <a:r>
              <a:rPr lang="en-US" dirty="0" smtClean="0"/>
              <a:t>Rule of Thumb</a:t>
            </a:r>
          </a:p>
          <a:p>
            <a:pPr lvl="1"/>
            <a:r>
              <a:rPr lang="en-US" dirty="0" smtClean="0"/>
              <a:t>Sag to power</a:t>
            </a:r>
          </a:p>
        </p:txBody>
      </p:sp>
    </p:spTree>
    <p:extLst>
      <p:ext uri="{BB962C8B-B14F-4D97-AF65-F5344CB8AC3E}">
        <p14:creationId xmlns:p14="http://schemas.microsoft.com/office/powerpoint/2010/main" val="2712894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Controls for aft bend</a:t>
            </a:r>
          </a:p>
          <a:p>
            <a:pPr lvl="1"/>
            <a:r>
              <a:rPr lang="en-US" dirty="0" smtClean="0"/>
              <a:t>More sweep = more bend</a:t>
            </a:r>
          </a:p>
          <a:p>
            <a:r>
              <a:rPr lang="en-US" dirty="0" smtClean="0"/>
              <a:t>Effects Sag</a:t>
            </a:r>
          </a:p>
          <a:p>
            <a:pPr lvl="1"/>
            <a:r>
              <a:rPr lang="en-US" dirty="0" smtClean="0"/>
              <a:t>Longer =more force to leeward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9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 Bend</a:t>
            </a:r>
          </a:p>
          <a:p>
            <a:r>
              <a:rPr lang="en-US" dirty="0" smtClean="0"/>
              <a:t>Forestay Sag</a:t>
            </a:r>
          </a:p>
          <a:p>
            <a:endParaRPr lang="en-US" dirty="0"/>
          </a:p>
          <a:p>
            <a:r>
              <a:rPr lang="en-US" dirty="0" smtClean="0"/>
              <a:t>Rule of thumb</a:t>
            </a:r>
          </a:p>
          <a:p>
            <a:pPr lvl="1"/>
            <a:r>
              <a:rPr lang="en-US" dirty="0" smtClean="0"/>
              <a:t>Pre bend to half luff curve</a:t>
            </a:r>
          </a:p>
          <a:p>
            <a:pPr lvl="1"/>
            <a:r>
              <a:rPr lang="en-US" dirty="0" smtClean="0"/>
              <a:t>Forestay sag to half luff hollow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040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 smtClean="0"/>
              <a:t>Mike Ingham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Rep for north Sails</a:t>
            </a:r>
          </a:p>
          <a:p>
            <a:pPr lvl="1"/>
            <a:r>
              <a:rPr lang="en-US" dirty="0" smtClean="0"/>
              <a:t>Race</a:t>
            </a:r>
          </a:p>
          <a:p>
            <a:pPr lvl="1"/>
            <a:r>
              <a:rPr lang="en-US" dirty="0" smtClean="0"/>
              <a:t>Develop Sails</a:t>
            </a:r>
          </a:p>
          <a:p>
            <a:pPr lvl="1"/>
            <a:r>
              <a:rPr lang="en-US" dirty="0" smtClean="0"/>
              <a:t>Help Customers</a:t>
            </a:r>
          </a:p>
          <a:p>
            <a:r>
              <a:rPr lang="en-US" dirty="0" smtClean="0"/>
              <a:t>Coach</a:t>
            </a:r>
          </a:p>
          <a:p>
            <a:pPr lvl="1"/>
            <a:r>
              <a:rPr lang="en-US" dirty="0" smtClean="0"/>
              <a:t>Personal high end</a:t>
            </a:r>
          </a:p>
          <a:p>
            <a:pPr lvl="1"/>
            <a:r>
              <a:rPr lang="en-US" dirty="0" smtClean="0"/>
              <a:t>Clinics</a:t>
            </a:r>
          </a:p>
          <a:p>
            <a:r>
              <a:rPr lang="en-US" dirty="0" smtClean="0"/>
              <a:t>Write (freelance)</a:t>
            </a:r>
          </a:p>
          <a:p>
            <a:pPr lvl="1"/>
            <a:r>
              <a:rPr lang="en-US" dirty="0" smtClean="0"/>
              <a:t>Sailing World</a:t>
            </a:r>
          </a:p>
          <a:p>
            <a:pPr lvl="1"/>
            <a:r>
              <a:rPr lang="en-US" dirty="0" smtClean="0"/>
              <a:t>Sail1Design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Contact</a:t>
            </a:r>
          </a:p>
          <a:p>
            <a:pPr lvl="1"/>
            <a:r>
              <a:rPr lang="en-US" dirty="0" smtClean="0"/>
              <a:t>585 370-1027</a:t>
            </a:r>
          </a:p>
          <a:p>
            <a:pPr lvl="1"/>
            <a:r>
              <a:rPr lang="en-US" dirty="0" smtClean="0"/>
              <a:t>mingham@rochester.rr.com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182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f_power_point_slide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76794" y="782353"/>
            <a:ext cx="8190412" cy="39703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600" dirty="0" smtClean="0"/>
              <a:t>Your Opinion Matters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dirty="0" smtClean="0"/>
              <a:t>Please “</a:t>
            </a:r>
            <a:r>
              <a:rPr lang="en-US" b="1" dirty="0" smtClean="0"/>
              <a:t>check-in</a:t>
            </a:r>
            <a:r>
              <a:rPr lang="en-US" dirty="0" smtClean="0"/>
              <a:t>” to this session on the Sailing Leadership Forum app </a:t>
            </a:r>
          </a:p>
          <a:p>
            <a:pPr algn="ctr"/>
            <a:r>
              <a:rPr lang="en-US" dirty="0" smtClean="0"/>
              <a:t>and complete the session survey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Or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Complete one of the yellow survey forms in the back of the room and drop in the box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i="1" dirty="0" smtClean="0"/>
              <a:t>Thank you for attending this session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702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Symmetry - Tuning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Uppers just taught</a:t>
            </a:r>
          </a:p>
          <a:p>
            <a:pPr lvl="1"/>
            <a:r>
              <a:rPr lang="en-US" dirty="0" smtClean="0"/>
              <a:t>Ensures mast not falling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97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= Rake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Rake back</a:t>
            </a:r>
          </a:p>
          <a:p>
            <a:pPr lvl="1"/>
            <a:r>
              <a:rPr lang="en-US" dirty="0" smtClean="0"/>
              <a:t>Center effort aft</a:t>
            </a:r>
          </a:p>
          <a:p>
            <a:pPr lvl="1"/>
            <a:r>
              <a:rPr lang="en-US" dirty="0" smtClean="0"/>
              <a:t>More helm</a:t>
            </a:r>
          </a:p>
          <a:p>
            <a:r>
              <a:rPr lang="en-US" dirty="0" smtClean="0"/>
              <a:t>Rake forward</a:t>
            </a:r>
          </a:p>
          <a:p>
            <a:pPr lvl="1"/>
            <a:r>
              <a:rPr lang="en-US" dirty="0" smtClean="0"/>
              <a:t>Center effort </a:t>
            </a:r>
            <a:r>
              <a:rPr lang="en-US" dirty="0" err="1" smtClean="0"/>
              <a:t>fwd</a:t>
            </a:r>
            <a:endParaRPr lang="en-US" dirty="0" smtClean="0"/>
          </a:p>
          <a:p>
            <a:pPr lvl="1"/>
            <a:r>
              <a:rPr lang="en-US" dirty="0" smtClean="0"/>
              <a:t>Less helm (or even push)</a:t>
            </a:r>
          </a:p>
          <a:p>
            <a:pPr lvl="1"/>
            <a:endParaRPr lang="en-US" dirty="0"/>
          </a:p>
          <a:p>
            <a:r>
              <a:rPr lang="en-US" dirty="0" smtClean="0"/>
              <a:t>Think Windsurfer</a:t>
            </a:r>
          </a:p>
        </p:txBody>
      </p:sp>
    </p:spTree>
    <p:extLst>
      <p:ext uri="{BB962C8B-B14F-4D97-AF65-F5344CB8AC3E}">
        <p14:creationId xmlns:p14="http://schemas.microsoft.com/office/powerpoint/2010/main" val="25714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Rake to Balance Helm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Looking for light to neutral helm</a:t>
            </a:r>
          </a:p>
          <a:p>
            <a:pPr lvl="1"/>
            <a:r>
              <a:rPr lang="en-US" dirty="0" smtClean="0"/>
              <a:t>At optimum heel</a:t>
            </a:r>
          </a:p>
          <a:p>
            <a:pPr lvl="2"/>
            <a:r>
              <a:rPr lang="en-US" dirty="0" smtClean="0"/>
              <a:t>None (0 </a:t>
            </a:r>
            <a:r>
              <a:rPr lang="en-US" dirty="0" err="1" smtClean="0"/>
              <a:t>deg</a:t>
            </a:r>
            <a:r>
              <a:rPr lang="en-US" dirty="0" smtClean="0"/>
              <a:t>) round bottom dinghy</a:t>
            </a:r>
          </a:p>
          <a:p>
            <a:pPr lvl="2"/>
            <a:r>
              <a:rPr lang="en-US" dirty="0" smtClean="0"/>
              <a:t>Slight heel (5deg) hard chine, keel boat, scow, cat</a:t>
            </a:r>
          </a:p>
          <a:p>
            <a:endParaRPr lang="en-US" dirty="0" smtClean="0"/>
          </a:p>
          <a:p>
            <a:r>
              <a:rPr lang="en-US" dirty="0" smtClean="0"/>
              <a:t>A lot of helm is bad</a:t>
            </a:r>
          </a:p>
          <a:p>
            <a:pPr lvl="1"/>
            <a:r>
              <a:rPr lang="en-US" dirty="0" smtClean="0"/>
              <a:t>Negative (pushing) helm is bad</a:t>
            </a:r>
          </a:p>
          <a:p>
            <a:pPr lvl="1"/>
            <a:r>
              <a:rPr lang="en-US" dirty="0" smtClean="0"/>
              <a:t>Very slight helm ok only if have efficient rudder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752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Rake =Forestay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Forestay</a:t>
            </a:r>
          </a:p>
          <a:p>
            <a:pPr lvl="1"/>
            <a:r>
              <a:rPr lang="en-US" dirty="0" smtClean="0"/>
              <a:t>length controls rake</a:t>
            </a:r>
          </a:p>
          <a:p>
            <a:endParaRPr lang="en-US" dirty="0" smtClean="0"/>
          </a:p>
          <a:p>
            <a:r>
              <a:rPr lang="en-US" dirty="0" smtClean="0"/>
              <a:t>Deck/ butt uppers</a:t>
            </a:r>
          </a:p>
          <a:p>
            <a:pPr lvl="1"/>
            <a:r>
              <a:rPr lang="en-US" dirty="0" smtClean="0"/>
              <a:t>As does deck/ butt lever along with upper tension</a:t>
            </a:r>
          </a:p>
        </p:txBody>
      </p:sp>
    </p:spTree>
    <p:extLst>
      <p:ext uri="{BB962C8B-B14F-4D97-AF65-F5344CB8AC3E}">
        <p14:creationId xmlns:p14="http://schemas.microsoft.com/office/powerpoint/2010/main" val="1330366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Sail Shape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Broad seam</a:t>
            </a:r>
          </a:p>
          <a:p>
            <a:pPr lvl="1"/>
            <a:r>
              <a:rPr lang="en-US" dirty="0" smtClean="0"/>
              <a:t>Shape built into sail, can’t change much</a:t>
            </a:r>
          </a:p>
          <a:p>
            <a:endParaRPr lang="en-US" dirty="0" smtClean="0"/>
          </a:p>
          <a:p>
            <a:r>
              <a:rPr lang="en-US" dirty="0" smtClean="0"/>
              <a:t>Luff curve (main)</a:t>
            </a:r>
          </a:p>
          <a:p>
            <a:pPr lvl="1"/>
            <a:r>
              <a:rPr lang="en-US" dirty="0"/>
              <a:t>Control shape by bending/ straightening mast</a:t>
            </a:r>
          </a:p>
          <a:p>
            <a:pPr lvl="1"/>
            <a:r>
              <a:rPr lang="en-US" dirty="0" smtClean="0"/>
              <a:t>Shape pushed in or pulled out along luff</a:t>
            </a:r>
          </a:p>
          <a:p>
            <a:r>
              <a:rPr lang="en-US" dirty="0" smtClean="0"/>
              <a:t>Luff hollow (jib)</a:t>
            </a:r>
          </a:p>
          <a:p>
            <a:pPr lvl="1"/>
            <a:r>
              <a:rPr lang="en-US" dirty="0"/>
              <a:t>Control shape </a:t>
            </a:r>
            <a:r>
              <a:rPr lang="en-US" dirty="0" smtClean="0"/>
              <a:t>w/ forestay </a:t>
            </a:r>
            <a:r>
              <a:rPr lang="en-US" dirty="0"/>
              <a:t>sag</a:t>
            </a:r>
          </a:p>
          <a:p>
            <a:pPr lvl="1"/>
            <a:r>
              <a:rPr lang="en-US" dirty="0" smtClean="0"/>
              <a:t>Shape </a:t>
            </a:r>
            <a:r>
              <a:rPr lang="en-US" dirty="0"/>
              <a:t>pushed in or pulled out along </a:t>
            </a:r>
            <a:r>
              <a:rPr lang="en-US" dirty="0" smtClean="0"/>
              <a:t>luff</a:t>
            </a:r>
          </a:p>
          <a:p>
            <a:endParaRPr lang="en-US" dirty="0" smtClean="0"/>
          </a:p>
          <a:p>
            <a:r>
              <a:rPr lang="en-US" dirty="0" smtClean="0"/>
              <a:t>Mostly </a:t>
            </a:r>
            <a:r>
              <a:rPr lang="en-US" dirty="0"/>
              <a:t>effects front </a:t>
            </a:r>
            <a:r>
              <a:rPr lang="en-US" dirty="0" smtClean="0"/>
              <a:t>1/3 </a:t>
            </a:r>
            <a:r>
              <a:rPr lang="en-US" dirty="0"/>
              <a:t>of the </a:t>
            </a:r>
            <a:r>
              <a:rPr lang="en-US" dirty="0" smtClean="0"/>
              <a:t>main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7999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 Bend &amp; </a:t>
            </a:r>
            <a:r>
              <a:rPr lang="en-US" dirty="0"/>
              <a:t>L</a:t>
            </a:r>
            <a:r>
              <a:rPr lang="en-US" dirty="0" smtClean="0"/>
              <a:t>uff </a:t>
            </a:r>
            <a:r>
              <a:rPr lang="en-US" dirty="0"/>
              <a:t>C</a:t>
            </a:r>
            <a:r>
              <a:rPr lang="en-US" dirty="0" smtClean="0"/>
              <a:t>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Typical one design might have 3” of luff curve</a:t>
            </a:r>
          </a:p>
          <a:p>
            <a:pPr lvl="1"/>
            <a:r>
              <a:rPr lang="en-US" dirty="0" smtClean="0"/>
              <a:t>Might start with “pre-bend” at 1 ½” (half luff curve)</a:t>
            </a:r>
          </a:p>
          <a:p>
            <a:pPr lvl="2"/>
            <a:r>
              <a:rPr lang="en-US" dirty="0" smtClean="0"/>
              <a:t>=Good all around shape</a:t>
            </a:r>
          </a:p>
          <a:p>
            <a:pPr lvl="2"/>
            <a:r>
              <a:rPr lang="en-US" dirty="0" smtClean="0"/>
              <a:t>Shape =combo of luff curve pushed into sail and broad seam</a:t>
            </a:r>
          </a:p>
          <a:p>
            <a:r>
              <a:rPr lang="en-US" dirty="0" smtClean="0"/>
              <a:t>Bend mast more</a:t>
            </a:r>
          </a:p>
          <a:p>
            <a:pPr lvl="1"/>
            <a:r>
              <a:rPr lang="en-US" dirty="0" smtClean="0"/>
              <a:t>Flattens sail and opens leach </a:t>
            </a:r>
          </a:p>
          <a:p>
            <a:pPr lvl="2"/>
            <a:r>
              <a:rPr lang="en-US" dirty="0" smtClean="0"/>
              <a:t>=Depower</a:t>
            </a:r>
          </a:p>
          <a:p>
            <a:pPr lvl="1"/>
            <a:r>
              <a:rPr lang="en-US" dirty="0" smtClean="0"/>
              <a:t>Bend beyond 3” </a:t>
            </a:r>
          </a:p>
          <a:p>
            <a:pPr lvl="2"/>
            <a:r>
              <a:rPr lang="en-US" dirty="0" smtClean="0"/>
              <a:t>=Over-bend wrinkles (“inversion”)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5255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 Bend Tuning –For/ 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Combination of forces from</a:t>
            </a:r>
          </a:p>
          <a:p>
            <a:pPr lvl="1"/>
            <a:r>
              <a:rPr lang="en-US" dirty="0" smtClean="0"/>
              <a:t>Deck/ mast step geometry</a:t>
            </a:r>
          </a:p>
          <a:p>
            <a:pPr lvl="2"/>
            <a:r>
              <a:rPr lang="en-US" dirty="0" smtClean="0"/>
              <a:t>Deck step =compression</a:t>
            </a:r>
          </a:p>
          <a:p>
            <a:pPr lvl="2"/>
            <a:r>
              <a:rPr lang="en-US" dirty="0" smtClean="0"/>
              <a:t>Through deck =lever</a:t>
            </a:r>
          </a:p>
          <a:p>
            <a:pPr lvl="1"/>
            <a:r>
              <a:rPr lang="en-US" dirty="0" smtClean="0"/>
              <a:t>Spreader sweep</a:t>
            </a:r>
          </a:p>
          <a:p>
            <a:pPr lvl="2"/>
            <a:r>
              <a:rPr lang="en-US" dirty="0" smtClean="0"/>
              <a:t>More sweep = more bend</a:t>
            </a:r>
          </a:p>
          <a:p>
            <a:pPr lvl="1"/>
            <a:r>
              <a:rPr lang="en-US" dirty="0" smtClean="0"/>
              <a:t>Upper/ lower ratio</a:t>
            </a:r>
          </a:p>
          <a:p>
            <a:pPr lvl="2"/>
            <a:r>
              <a:rPr lang="en-US" dirty="0" smtClean="0"/>
              <a:t>Tighter uppers are relative to lowers = more bend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505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775</Words>
  <Application>Microsoft Office PowerPoint</Application>
  <PresentationFormat>On-screen Show (4:3)</PresentationFormat>
  <Paragraphs>203</Paragraphs>
  <Slides>25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Side to Side Symmetry –Set Up</vt:lpstr>
      <vt:lpstr>Keep Symmetry - Tuning </vt:lpstr>
      <vt:lpstr>Balance = Rake</vt:lpstr>
      <vt:lpstr>Rake to Balance Helm</vt:lpstr>
      <vt:lpstr>Rake =Forestay</vt:lpstr>
      <vt:lpstr>Sail Shape</vt:lpstr>
      <vt:lpstr>Mast Bend &amp; Luff Curve</vt:lpstr>
      <vt:lpstr>Mast Bend Tuning –For/ Aft</vt:lpstr>
      <vt:lpstr>Mast Bend Control –For/ Aft</vt:lpstr>
      <vt:lpstr>Mast Bend Tuning -Sag</vt:lpstr>
      <vt:lpstr>Mast Bend Tuning -Sag</vt:lpstr>
      <vt:lpstr>Forestay Sag &amp; Luff Hollow</vt:lpstr>
      <vt:lpstr>Forestay Sag - Tune</vt:lpstr>
      <vt:lpstr>Forestay Sag - Control</vt:lpstr>
      <vt:lpstr>This Coaching is About Tuning</vt:lpstr>
      <vt:lpstr>Tuning Tools Are</vt:lpstr>
      <vt:lpstr>Luff Curve/ Hollow</vt:lpstr>
      <vt:lpstr>Forestay</vt:lpstr>
      <vt:lpstr>Uppers</vt:lpstr>
      <vt:lpstr>Lowers</vt:lpstr>
      <vt:lpstr>Spreaders</vt:lpstr>
      <vt:lpstr>Mast Step</vt:lpstr>
      <vt:lpstr>Thank You Mike Ingham</vt:lpstr>
      <vt:lpstr>PowerPoint Presentation</vt:lpstr>
    </vt:vector>
  </TitlesOfParts>
  <Company>US Sailing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Batcho</dc:creator>
  <cp:lastModifiedBy>Mike Ingham</cp:lastModifiedBy>
  <cp:revision>14</cp:revision>
  <dcterms:created xsi:type="dcterms:W3CDTF">2014-01-08T22:32:41Z</dcterms:created>
  <dcterms:modified xsi:type="dcterms:W3CDTF">2014-01-31T19:06:06Z</dcterms:modified>
</cp:coreProperties>
</file>